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917769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the 73% non-subscriber base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strengthen the 80% loyal segment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Optimize Discounts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promotional sales with margin control on high-discount products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75713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Highlight Top Products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high-rated items like Gloves and Sandals in marketing campaigns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Young Adults and express-shipping users for maximum ROI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transaction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Unique items across four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76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Preparation &amp;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Python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033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dataset using pandas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4557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37 missing Review Rating values using category medians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columns to snake case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186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and purchase_frequency_days features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7866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with PostgreSQL for SQL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Statistics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2033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Purchase: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$59.76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7703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 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18-70 years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3373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Rating: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3.75/5.0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9043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Previous Purchases: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1-50 per customer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3050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9864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10282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generated $157,890 vs. Female customers at $75,191 — a significant 2:1 revenue ratio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719864"/>
            <a:ext cx="2856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users spend $60.48 on average vs. $58.46 for Standard — premium service attracts higher spenders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Subscription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1,053 subscribers contribute $62,645 total revenue with $59.49 average spend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50687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Segmentation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4087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00074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62A36"/>
          </a:solidFill>
          <a:ln/>
        </p:spPr>
      </p:sp>
      <p:sp>
        <p:nvSpPr>
          <p:cNvPr id="5" name="Text 2"/>
          <p:cNvSpPr/>
          <p:nvPr/>
        </p:nvSpPr>
        <p:spPr>
          <a:xfrm>
            <a:off x="4614148" y="8645604"/>
            <a:ext cx="33968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892766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396C8C"/>
          </a:solidFill>
          <a:ln/>
        </p:spPr>
      </p:sp>
      <p:sp>
        <p:nvSpPr>
          <p:cNvPr id="7" name="Text 4"/>
          <p:cNvSpPr/>
          <p:nvPr/>
        </p:nvSpPr>
        <p:spPr>
          <a:xfrm>
            <a:off x="7106841" y="8645604"/>
            <a:ext cx="63055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Returning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448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76A8C7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645604"/>
            <a:ext cx="285869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customers dominate at 80% of the base, while only 2% are new customers. This presents both an opportunity and a challenge: strong retention but limited acquisition.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206"/>
            <a:ext cx="5534978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Top-Performing Products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24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417" y="14753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F3EEE3"/>
          </a:solidFill>
          <a:ln/>
        </p:spPr>
      </p:sp>
      <p:sp>
        <p:nvSpPr>
          <p:cNvPr id="5" name="Text 3"/>
          <p:cNvSpPr/>
          <p:nvPr/>
        </p:nvSpPr>
        <p:spPr>
          <a:xfrm>
            <a:off x="899041" y="183380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90675" y="16597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Gloves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590675" y="2058591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average rating: 3.86/5.0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5557" y="27453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68417" y="27682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899041" y="31267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90675" y="29526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Sandals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590675" y="33514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Second highest rating: 3.84/5.0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45557" y="40382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8417" y="40611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F3EEE3"/>
          </a:solidFill>
          <a:ln/>
        </p:spPr>
      </p:sp>
      <p:sp>
        <p:nvSpPr>
          <p:cNvPr id="15" name="Text 13"/>
          <p:cNvSpPr/>
          <p:nvPr/>
        </p:nvSpPr>
        <p:spPr>
          <a:xfrm>
            <a:off x="899041" y="44196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590675" y="42455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Boots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90675" y="46443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performance: 3.82/5.0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45557" y="53311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8417" y="5354002"/>
            <a:ext cx="737830" cy="1062752"/>
          </a:xfrm>
          <a:prstGeom prst="roundRect">
            <a:avLst>
              <a:gd name="adj" fmla="val 32"/>
            </a:avLst>
          </a:prstGeom>
          <a:solidFill>
            <a:srgbClr val="F3EEE3"/>
          </a:solidFill>
          <a:ln/>
        </p:spPr>
      </p:sp>
      <p:sp>
        <p:nvSpPr>
          <p:cNvPr id="20" name="Text 18"/>
          <p:cNvSpPr/>
          <p:nvPr/>
        </p:nvSpPr>
        <p:spPr>
          <a:xfrm>
            <a:off x="899041" y="57125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90675" y="55384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Hat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90675" y="59372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quality: 3.80/5.0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45557" y="6624042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8417" y="6646902"/>
            <a:ext cx="737830" cy="1062752"/>
          </a:xfrm>
          <a:prstGeom prst="roundRect">
            <a:avLst>
              <a:gd name="adj" fmla="val 32"/>
            </a:avLst>
          </a:prstGeom>
          <a:solidFill>
            <a:srgbClr val="F3EEE3"/>
          </a:solidFill>
          <a:ln/>
        </p:spPr>
      </p:sp>
      <p:sp>
        <p:nvSpPr>
          <p:cNvPr id="25" name="Text 23"/>
          <p:cNvSpPr/>
          <p:nvPr/>
        </p:nvSpPr>
        <p:spPr>
          <a:xfrm>
            <a:off x="899041" y="7005399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590675" y="68313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Skirt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590675" y="7230189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five rating: 3.78/5.0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430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597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839 customers used discounts but still spent above the $59.76 average — proving discounts don't always mean lower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2129"/>
            <a:ext cx="40724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832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Hat: 50% discount rate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25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67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09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Sweater: 48.17%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2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Pants: 47.37%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140768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 Group Revenue Distribution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lead revenue generation, but all age groups contribute relatively evenly — suggesting broad market appeal across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6015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27%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Subscription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 total customer base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80%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retention foundation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68%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14574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Dominant demographic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Power BI dashboard enables real-time filtering by subscription status, gender, category, and shipping type for deeper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2025-11-16T04:16:43Z</dcterms:created>
  <dcterms:modified xsi:type="dcterms:W3CDTF">2025-11-16T04:16:43Z</dcterms:modified>
</cp:coreProperties>
</file>